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1" r:id="rId5"/>
    <p:sldId id="262" r:id="rId6"/>
    <p:sldId id="259" r:id="rId7"/>
    <p:sldId id="260" r:id="rId8"/>
    <p:sldId id="263" r:id="rId9"/>
    <p:sldId id="264" r:id="rId10"/>
    <p:sldId id="265" r:id="rId11"/>
    <p:sldId id="266" r:id="rId1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07/03/1441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07/03/1441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07/03/1441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07/03/1441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9"/>
            <a:ext cx="7772400" cy="864096"/>
          </a:xfrm>
        </p:spPr>
        <p:txBody>
          <a:bodyPr>
            <a:normAutofit fontScale="90000"/>
          </a:bodyPr>
          <a:lstStyle/>
          <a:p>
            <a:r>
              <a:rPr lang="ar-IQ" b="1" dirty="0" smtClean="0">
                <a:solidFill>
                  <a:srgbClr val="FF0000"/>
                </a:solidFill>
              </a:rPr>
              <a:t/>
            </a:r>
            <a:br>
              <a:rPr lang="ar-IQ" b="1" dirty="0" smtClean="0">
                <a:solidFill>
                  <a:srgbClr val="FF0000"/>
                </a:solidFill>
              </a:rPr>
            </a:br>
            <a:r>
              <a:rPr lang="ar-IQ" b="1" dirty="0" smtClean="0">
                <a:solidFill>
                  <a:srgbClr val="FF0000"/>
                </a:solidFill>
              </a:rPr>
              <a:t>المجاميع </a:t>
            </a:r>
            <a:r>
              <a:rPr lang="ar-IQ" b="1" dirty="0">
                <a:solidFill>
                  <a:srgbClr val="FF0000"/>
                </a:solidFill>
              </a:rPr>
              <a:t>الرئيسية </a:t>
            </a:r>
            <a:r>
              <a:rPr lang="ar-IQ" b="1" dirty="0" err="1">
                <a:solidFill>
                  <a:srgbClr val="FF0000"/>
                </a:solidFill>
              </a:rPr>
              <a:t>للاسماك</a:t>
            </a:r>
            <a:r>
              <a:rPr lang="en-US" dirty="0">
                <a:solidFill>
                  <a:srgbClr val="FF0000"/>
                </a:solidFill>
              </a:rPr>
              <a:t/>
            </a:r>
            <a:br>
              <a:rPr lang="en-US" dirty="0">
                <a:solidFill>
                  <a:srgbClr val="FF0000"/>
                </a:solidFill>
              </a:rPr>
            </a:br>
            <a:endParaRPr lang="ar-IQ" dirty="0">
              <a:solidFill>
                <a:srgbClr val="FF0000"/>
              </a:solidFill>
            </a:endParaRPr>
          </a:p>
        </p:txBody>
      </p:sp>
      <p:sp>
        <p:nvSpPr>
          <p:cNvPr id="3" name="Subtitle 2"/>
          <p:cNvSpPr>
            <a:spLocks noGrp="1"/>
          </p:cNvSpPr>
          <p:nvPr>
            <p:ph type="subTitle" idx="1"/>
          </p:nvPr>
        </p:nvSpPr>
        <p:spPr>
          <a:xfrm>
            <a:off x="539552" y="980728"/>
            <a:ext cx="7848872" cy="5877272"/>
          </a:xfrm>
        </p:spPr>
        <p:txBody>
          <a:bodyPr/>
          <a:lstStyle/>
          <a:p>
            <a:pPr algn="just"/>
            <a:r>
              <a:rPr lang="ar-IQ" b="1" dirty="0"/>
              <a:t>اعتماداً على نوع الصفات المظهرية المعتمدة على علاقات التطور والتي تؤثر بالتالي على موقع كل نوع من الاسماك في مرتبة تصنيفية معينة قد يختلف العلماء في النظام المتبع في التصنيف فقد يستعمل صنف ثانوي </a:t>
            </a:r>
            <a:r>
              <a:rPr lang="en-US" b="1" dirty="0"/>
              <a:t>subclass </a:t>
            </a:r>
            <a:r>
              <a:rPr lang="ar-IQ" b="1" dirty="0"/>
              <a:t>عند بعض العلماء ويكون رتبة عند اخرين، وتلعب الدراسات الجينية الخاصة بالحامض النووي </a:t>
            </a:r>
            <a:r>
              <a:rPr lang="en-US" b="1" dirty="0"/>
              <a:t>DNA</a:t>
            </a:r>
            <a:r>
              <a:rPr lang="ar-IQ" b="1" dirty="0"/>
              <a:t> او انواع ال حامض </a:t>
            </a:r>
            <a:r>
              <a:rPr lang="ar-IQ" b="1" dirty="0" err="1"/>
              <a:t>الرايبوسومي</a:t>
            </a:r>
            <a:r>
              <a:rPr lang="ar-IQ" b="1" dirty="0"/>
              <a:t> </a:t>
            </a:r>
            <a:r>
              <a:rPr lang="en-US" b="1" dirty="0"/>
              <a:t>RNA </a:t>
            </a:r>
            <a:r>
              <a:rPr lang="ar-IQ" b="1" dirty="0"/>
              <a:t>دوراً مهما في تقريب وجهات النظر المختلفة في بعض المجاميع السمكية.</a:t>
            </a:r>
            <a:endParaRPr lang="en-US" dirty="0"/>
          </a:p>
          <a:p>
            <a:pPr algn="just"/>
            <a:r>
              <a:rPr lang="ar-IQ" b="1" dirty="0"/>
              <a:t>يمكن تقسيم الاسماك الى مجموعتين رئيسية الاولى تضم الاسماك </a:t>
            </a:r>
            <a:r>
              <a:rPr lang="ar-IQ" b="1" dirty="0" err="1"/>
              <a:t>اللافكية</a:t>
            </a:r>
            <a:r>
              <a:rPr lang="ar-IQ" b="1" dirty="0"/>
              <a:t> </a:t>
            </a:r>
            <a:r>
              <a:rPr lang="en-US" b="1" dirty="0" err="1"/>
              <a:t>Agnatha</a:t>
            </a:r>
            <a:r>
              <a:rPr lang="ar-IQ" b="1" dirty="0"/>
              <a:t> والاسماك الفكية </a:t>
            </a:r>
            <a:r>
              <a:rPr lang="en-US" b="1" dirty="0" err="1"/>
              <a:t>Gnatha</a:t>
            </a:r>
            <a:r>
              <a:rPr lang="ar-IQ" b="1" dirty="0"/>
              <a:t>.</a:t>
            </a:r>
            <a:endParaRPr lang="en-US" dirty="0"/>
          </a:p>
          <a:p>
            <a:pPr algn="just"/>
            <a:endParaRPr lang="ar-IQ" dirty="0"/>
          </a:p>
        </p:txBody>
      </p:sp>
    </p:spTree>
    <p:extLst>
      <p:ext uri="{BB962C8B-B14F-4D97-AF65-F5344CB8AC3E}">
        <p14:creationId xmlns:p14="http://schemas.microsoft.com/office/powerpoint/2010/main" val="234188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712968" cy="6120680"/>
          </a:xfrm>
        </p:spPr>
        <p:txBody>
          <a:bodyPr>
            <a:normAutofit fontScale="85000" lnSpcReduction="20000"/>
          </a:bodyPr>
          <a:lstStyle/>
          <a:p>
            <a:r>
              <a:rPr lang="ar-IQ" b="1" dirty="0"/>
              <a:t> </a:t>
            </a:r>
            <a:endParaRPr lang="en-US" dirty="0"/>
          </a:p>
          <a:p>
            <a:pPr algn="just">
              <a:lnSpc>
                <a:spcPct val="160000"/>
              </a:lnSpc>
            </a:pPr>
            <a:r>
              <a:rPr lang="ar-IQ" b="1" dirty="0"/>
              <a:t>4- تمتاز </a:t>
            </a:r>
            <a:r>
              <a:rPr lang="ar-IQ" b="1" dirty="0" err="1"/>
              <a:t>القوابع</a:t>
            </a:r>
            <a:r>
              <a:rPr lang="ar-IQ" b="1" dirty="0"/>
              <a:t> عن القروش بالموقع البطني للشقوق </a:t>
            </a:r>
            <a:r>
              <a:rPr lang="ar-IQ" b="1" dirty="0" err="1"/>
              <a:t>الغلصمية</a:t>
            </a:r>
            <a:r>
              <a:rPr lang="ar-IQ" b="1" dirty="0"/>
              <a:t> (جانبية في </a:t>
            </a:r>
            <a:r>
              <a:rPr lang="ar-IQ" b="1" dirty="0" err="1"/>
              <a:t>في</a:t>
            </a:r>
            <a:r>
              <a:rPr lang="ar-IQ" b="1" dirty="0"/>
              <a:t> القروش) واتحاد الزعانف الكتفية مع الرأس (غير متحدة) </a:t>
            </a:r>
            <a:r>
              <a:rPr lang="ar-IQ" b="1" dirty="0" err="1"/>
              <a:t>ومعضمها</a:t>
            </a:r>
            <a:r>
              <a:rPr lang="ar-IQ" b="1" dirty="0"/>
              <a:t> تمتلك زعانف كبيرة باستثناء </a:t>
            </a:r>
            <a:r>
              <a:rPr lang="ar-IQ" b="1" dirty="0" err="1"/>
              <a:t>قوابع</a:t>
            </a:r>
            <a:r>
              <a:rPr lang="ar-IQ" b="1" dirty="0"/>
              <a:t> القيثار والمنشار التي تمتلك زعانف صغيرة يجعلها شبيهه بالقروش.</a:t>
            </a:r>
            <a:endParaRPr lang="en-US" dirty="0"/>
          </a:p>
          <a:p>
            <a:pPr algn="just">
              <a:lnSpc>
                <a:spcPct val="160000"/>
              </a:lnSpc>
            </a:pPr>
            <a:r>
              <a:rPr lang="ar-IQ" b="1" dirty="0"/>
              <a:t>5-يتراوح عرض </a:t>
            </a:r>
            <a:r>
              <a:rPr lang="ar-IQ" b="1" dirty="0" err="1"/>
              <a:t>القوابع</a:t>
            </a:r>
            <a:r>
              <a:rPr lang="ar-IQ" b="1" dirty="0"/>
              <a:t> من 10 سم الى اكثر من 6 متر كما في </a:t>
            </a:r>
            <a:r>
              <a:rPr lang="ar-IQ" b="1" dirty="0" err="1"/>
              <a:t>قوبع</a:t>
            </a:r>
            <a:r>
              <a:rPr lang="ar-IQ" b="1" dirty="0"/>
              <a:t> الشيطان </a:t>
            </a:r>
            <a:r>
              <a:rPr lang="ar-IQ" b="1" dirty="0" err="1"/>
              <a:t>وللقوابع</a:t>
            </a:r>
            <a:r>
              <a:rPr lang="ar-IQ" b="1" dirty="0"/>
              <a:t> اعضاء كهربائية ضعيفة في منطقة الذنب كالتي في القروش الا ان هناك اعضاء كهربائية ذات فولتية عالية في الزعانف الكتفية في </a:t>
            </a:r>
            <a:r>
              <a:rPr lang="ar-IQ" b="1" dirty="0" err="1"/>
              <a:t>القوابع</a:t>
            </a:r>
            <a:r>
              <a:rPr lang="ar-IQ" b="1" dirty="0"/>
              <a:t> الكهربائية ُ</a:t>
            </a:r>
            <a:r>
              <a:rPr lang="en-US" b="1" dirty="0"/>
              <a:t>Electric rays</a:t>
            </a:r>
            <a:r>
              <a:rPr lang="ar-IQ" b="1" dirty="0"/>
              <a:t> وهناك </a:t>
            </a:r>
            <a:r>
              <a:rPr lang="ar-IQ" b="1" dirty="0" err="1"/>
              <a:t>قوابع</a:t>
            </a:r>
            <a:r>
              <a:rPr lang="ar-IQ" b="1" dirty="0"/>
              <a:t> تمتلك اشواك سامة في الذنب.</a:t>
            </a:r>
            <a:endParaRPr lang="en-US" dirty="0"/>
          </a:p>
          <a:p>
            <a:endParaRPr lang="ar-IQ" dirty="0"/>
          </a:p>
        </p:txBody>
      </p:sp>
    </p:spTree>
    <p:extLst>
      <p:ext uri="{BB962C8B-B14F-4D97-AF65-F5344CB8AC3E}">
        <p14:creationId xmlns:p14="http://schemas.microsoft.com/office/powerpoint/2010/main" val="353014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66330"/>
          </a:xfrm>
        </p:spPr>
        <p:txBody>
          <a:bodyPr/>
          <a:lstStyle/>
          <a:p>
            <a:endParaRPr lang="ar-IQ" dirty="0"/>
          </a:p>
        </p:txBody>
      </p:sp>
      <p:pic>
        <p:nvPicPr>
          <p:cNvPr id="4" name="Picture 3"/>
          <p:cNvPicPr/>
          <p:nvPr/>
        </p:nvPicPr>
        <p:blipFill rotWithShape="1">
          <a:blip r:embed="rId2"/>
          <a:srcRect l="66784" t="52699" r="21153" b="31353"/>
          <a:stretch/>
        </p:blipFill>
        <p:spPr bwMode="auto">
          <a:xfrm>
            <a:off x="2843808" y="260648"/>
            <a:ext cx="3925981" cy="2808312"/>
          </a:xfrm>
          <a:prstGeom prst="rect">
            <a:avLst/>
          </a:prstGeom>
          <a:ln>
            <a:noFill/>
          </a:ln>
          <a:extLst>
            <a:ext uri="{53640926-AAD7-44D8-BBD7-CCE9431645EC}">
              <a14:shadowObscured xmlns:a14="http://schemas.microsoft.com/office/drawing/2010/main"/>
            </a:ext>
          </a:extLst>
        </p:spPr>
      </p:pic>
      <p:pic>
        <p:nvPicPr>
          <p:cNvPr id="5" name="Content Placeholder 4"/>
          <p:cNvPicPr>
            <a:picLocks noGrp="1"/>
          </p:cNvPicPr>
          <p:nvPr>
            <p:ph idx="1"/>
          </p:nvPr>
        </p:nvPicPr>
        <p:blipFill rotWithShape="1">
          <a:blip r:embed="rId3"/>
          <a:srcRect l="50984" t="34727" r="33468" b="50304"/>
          <a:stretch/>
        </p:blipFill>
        <p:spPr bwMode="auto">
          <a:xfrm>
            <a:off x="2123728" y="3212976"/>
            <a:ext cx="5040560" cy="31683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1819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r>
              <a:rPr lang="ar-IQ" sz="3200" b="1" dirty="0">
                <a:solidFill>
                  <a:srgbClr val="00B050"/>
                </a:solidFill>
              </a:rPr>
              <a:t>يضم فوق صنف الاسماك </a:t>
            </a:r>
            <a:r>
              <a:rPr lang="en-US" sz="3200" b="1" dirty="0">
                <a:solidFill>
                  <a:srgbClr val="00B050"/>
                </a:solidFill>
              </a:rPr>
              <a:t>Pisces</a:t>
            </a:r>
            <a:r>
              <a:rPr lang="ar-IQ" sz="3200" b="1" dirty="0">
                <a:solidFill>
                  <a:srgbClr val="00B050"/>
                </a:solidFill>
              </a:rPr>
              <a:t> حاليا ثمانية اصناف وتشمل:</a:t>
            </a:r>
            <a:endParaRPr lang="ar-IQ" sz="3200" dirty="0">
              <a:solidFill>
                <a:srgbClr val="00B050"/>
              </a:solidFill>
            </a:endParaRPr>
          </a:p>
        </p:txBody>
      </p:sp>
      <p:sp>
        <p:nvSpPr>
          <p:cNvPr id="3" name="Content Placeholder 2"/>
          <p:cNvSpPr>
            <a:spLocks noGrp="1"/>
          </p:cNvSpPr>
          <p:nvPr>
            <p:ph idx="1"/>
          </p:nvPr>
        </p:nvSpPr>
        <p:spPr>
          <a:xfrm>
            <a:off x="0" y="1052736"/>
            <a:ext cx="8964488" cy="5805264"/>
          </a:xfrm>
        </p:spPr>
        <p:txBody>
          <a:bodyPr>
            <a:noAutofit/>
          </a:bodyPr>
          <a:lstStyle/>
          <a:p>
            <a:endParaRPr lang="ar-IQ" b="1" dirty="0" smtClean="0">
              <a:solidFill>
                <a:srgbClr val="FF0000"/>
              </a:solidFill>
            </a:endParaRPr>
          </a:p>
          <a:p>
            <a:r>
              <a:rPr lang="ar-IQ" b="1" dirty="0" smtClean="0">
                <a:solidFill>
                  <a:srgbClr val="FF0000"/>
                </a:solidFill>
              </a:rPr>
              <a:t>اسماك </a:t>
            </a:r>
            <a:r>
              <a:rPr lang="ar-IQ" b="1" dirty="0">
                <a:solidFill>
                  <a:srgbClr val="FF0000"/>
                </a:solidFill>
              </a:rPr>
              <a:t>الجريث </a:t>
            </a:r>
            <a:r>
              <a:rPr lang="en-US" b="1" dirty="0" smtClean="0">
                <a:solidFill>
                  <a:srgbClr val="FF0000"/>
                </a:solidFill>
              </a:rPr>
              <a:t>Hagfish)</a:t>
            </a:r>
            <a:r>
              <a:rPr lang="ar-IQ" b="1" dirty="0" smtClean="0">
                <a:solidFill>
                  <a:srgbClr val="FF0000"/>
                </a:solidFill>
              </a:rPr>
              <a:t>)               </a:t>
            </a:r>
            <a:r>
              <a:rPr lang="en-US" b="1" dirty="0" smtClean="0">
                <a:solidFill>
                  <a:srgbClr val="FF0000"/>
                </a:solidFill>
              </a:rPr>
              <a:t>Class</a:t>
            </a:r>
            <a:r>
              <a:rPr lang="en-US" dirty="0">
                <a:solidFill>
                  <a:srgbClr val="FF0000"/>
                </a:solidFill>
              </a:rPr>
              <a:t> </a:t>
            </a:r>
            <a:r>
              <a:rPr lang="en-US" b="1" dirty="0" err="1">
                <a:solidFill>
                  <a:srgbClr val="FF0000"/>
                </a:solidFill>
              </a:rPr>
              <a:t>Myxini</a:t>
            </a:r>
            <a:endParaRPr lang="en-US" dirty="0">
              <a:solidFill>
                <a:srgbClr val="FF0000"/>
              </a:solidFill>
            </a:endParaRPr>
          </a:p>
          <a:p>
            <a:r>
              <a:rPr lang="ar-IQ" b="1" dirty="0">
                <a:solidFill>
                  <a:srgbClr val="0000FF"/>
                </a:solidFill>
              </a:rPr>
              <a:t>اسماك </a:t>
            </a:r>
            <a:r>
              <a:rPr lang="ar-IQ" b="1" dirty="0" err="1" smtClean="0">
                <a:solidFill>
                  <a:srgbClr val="0000FF"/>
                </a:solidFill>
              </a:rPr>
              <a:t>الجلكي</a:t>
            </a:r>
            <a:r>
              <a:rPr lang="ar-IQ" b="1" dirty="0" smtClean="0">
                <a:solidFill>
                  <a:srgbClr val="0000FF"/>
                </a:solidFill>
              </a:rPr>
              <a:t> (</a:t>
            </a:r>
            <a:r>
              <a:rPr lang="en-US" b="1" dirty="0" smtClean="0">
                <a:solidFill>
                  <a:srgbClr val="0000FF"/>
                </a:solidFill>
              </a:rPr>
              <a:t> (Lampreys</a:t>
            </a:r>
            <a:r>
              <a:rPr lang="ar-IQ" b="1" dirty="0" smtClean="0">
                <a:solidFill>
                  <a:srgbClr val="0000FF"/>
                </a:solidFill>
              </a:rPr>
              <a:t> </a:t>
            </a:r>
            <a:r>
              <a:rPr lang="en-US" b="1" dirty="0" smtClean="0">
                <a:solidFill>
                  <a:srgbClr val="0000FF"/>
                </a:solidFill>
              </a:rPr>
              <a:t>      Class </a:t>
            </a:r>
            <a:r>
              <a:rPr lang="en-US" b="1" dirty="0" err="1">
                <a:solidFill>
                  <a:srgbClr val="0000FF"/>
                </a:solidFill>
              </a:rPr>
              <a:t>Petromyzoni</a:t>
            </a:r>
            <a:endParaRPr lang="en-US" dirty="0">
              <a:solidFill>
                <a:srgbClr val="0000FF"/>
              </a:solidFill>
            </a:endParaRPr>
          </a:p>
          <a:p>
            <a:r>
              <a:rPr lang="ar-IQ" b="1" dirty="0">
                <a:solidFill>
                  <a:srgbClr val="FF0000"/>
                </a:solidFill>
              </a:rPr>
              <a:t>الاسماك الغضروفية  </a:t>
            </a:r>
            <a:r>
              <a:rPr lang="en-US" b="1" dirty="0">
                <a:solidFill>
                  <a:srgbClr val="FF0000"/>
                </a:solidFill>
              </a:rPr>
              <a:t>Class </a:t>
            </a:r>
            <a:r>
              <a:rPr lang="en-US" b="1" dirty="0" err="1" smtClean="0">
                <a:solidFill>
                  <a:srgbClr val="FF0000"/>
                </a:solidFill>
              </a:rPr>
              <a:t>Elasmobranchii</a:t>
            </a:r>
            <a:endParaRPr lang="en-US" dirty="0">
              <a:solidFill>
                <a:srgbClr val="FF0000"/>
              </a:solidFill>
            </a:endParaRPr>
          </a:p>
          <a:p>
            <a:r>
              <a:rPr lang="ar-IQ" b="1" dirty="0">
                <a:solidFill>
                  <a:srgbClr val="0000FF"/>
                </a:solidFill>
              </a:rPr>
              <a:t>الاسماك كاملة التعظم القديمة (الخرافية) </a:t>
            </a:r>
            <a:r>
              <a:rPr lang="en-US" b="1" dirty="0">
                <a:solidFill>
                  <a:srgbClr val="0000FF"/>
                </a:solidFill>
              </a:rPr>
              <a:t>Class </a:t>
            </a:r>
            <a:r>
              <a:rPr lang="en-US" b="1" dirty="0" err="1">
                <a:solidFill>
                  <a:srgbClr val="0000FF"/>
                </a:solidFill>
              </a:rPr>
              <a:t>Holocephali</a:t>
            </a:r>
            <a:r>
              <a:rPr lang="en-US" b="1" dirty="0">
                <a:solidFill>
                  <a:srgbClr val="0000FF"/>
                </a:solidFill>
              </a:rPr>
              <a:t>   </a:t>
            </a:r>
            <a:r>
              <a:rPr lang="ar-IQ" b="1" dirty="0" smtClean="0">
                <a:solidFill>
                  <a:srgbClr val="FF0000"/>
                </a:solidFill>
              </a:rPr>
              <a:t>اسماك </a:t>
            </a:r>
            <a:r>
              <a:rPr lang="ar-IQ" b="1" dirty="0">
                <a:solidFill>
                  <a:srgbClr val="FF0000"/>
                </a:solidFill>
              </a:rPr>
              <a:t>البشير </a:t>
            </a:r>
            <a:r>
              <a:rPr lang="ar-IQ" b="1" dirty="0" smtClean="0">
                <a:solidFill>
                  <a:srgbClr val="FF0000"/>
                </a:solidFill>
              </a:rPr>
              <a:t>(</a:t>
            </a:r>
            <a:r>
              <a:rPr lang="en-US" b="1" dirty="0" smtClean="0">
                <a:solidFill>
                  <a:srgbClr val="FF0000"/>
                </a:solidFill>
              </a:rPr>
              <a:t>(</a:t>
            </a:r>
            <a:r>
              <a:rPr lang="en-US" b="1" dirty="0" err="1" smtClean="0">
                <a:solidFill>
                  <a:srgbClr val="FF0000"/>
                </a:solidFill>
              </a:rPr>
              <a:t>Bichir</a:t>
            </a:r>
            <a:r>
              <a:rPr lang="ar-IQ" b="1" dirty="0" smtClean="0">
                <a:solidFill>
                  <a:srgbClr val="FF0000"/>
                </a:solidFill>
              </a:rPr>
              <a:t> </a:t>
            </a:r>
            <a:r>
              <a:rPr lang="en-US" b="1" dirty="0" err="1">
                <a:solidFill>
                  <a:srgbClr val="FF0000"/>
                </a:solidFill>
              </a:rPr>
              <a:t>Cladistii</a:t>
            </a:r>
            <a:r>
              <a:rPr lang="en-US" b="1" dirty="0">
                <a:solidFill>
                  <a:srgbClr val="FF0000"/>
                </a:solidFill>
              </a:rPr>
              <a:t> Class</a:t>
            </a:r>
            <a:endParaRPr lang="en-US" dirty="0">
              <a:solidFill>
                <a:srgbClr val="FF0000"/>
              </a:solidFill>
            </a:endParaRPr>
          </a:p>
          <a:p>
            <a:r>
              <a:rPr lang="ar-IQ" b="1" dirty="0">
                <a:solidFill>
                  <a:srgbClr val="0000FF"/>
                </a:solidFill>
              </a:rPr>
              <a:t>اسماك شعاعية </a:t>
            </a:r>
            <a:r>
              <a:rPr lang="ar-IQ" b="1" dirty="0" smtClean="0">
                <a:solidFill>
                  <a:srgbClr val="0000FF"/>
                </a:solidFill>
              </a:rPr>
              <a:t>الزعانف </a:t>
            </a:r>
            <a:r>
              <a:rPr lang="en-US" b="1" dirty="0">
                <a:solidFill>
                  <a:srgbClr val="0000FF"/>
                </a:solidFill>
              </a:rPr>
              <a:t>Class </a:t>
            </a:r>
            <a:r>
              <a:rPr lang="en-US" b="1" dirty="0" err="1">
                <a:solidFill>
                  <a:srgbClr val="0000FF"/>
                </a:solidFill>
              </a:rPr>
              <a:t>Actinopteri</a:t>
            </a:r>
            <a:endParaRPr lang="en-US" dirty="0">
              <a:solidFill>
                <a:srgbClr val="0000FF"/>
              </a:solidFill>
            </a:endParaRPr>
          </a:p>
          <a:p>
            <a:r>
              <a:rPr lang="ar-IQ" b="1" dirty="0">
                <a:solidFill>
                  <a:srgbClr val="FF0000"/>
                </a:solidFill>
              </a:rPr>
              <a:t>اسماك </a:t>
            </a:r>
            <a:r>
              <a:rPr lang="ar-IQ" b="1" dirty="0" err="1" smtClean="0">
                <a:solidFill>
                  <a:srgbClr val="FF0000"/>
                </a:solidFill>
              </a:rPr>
              <a:t>اللاتيميريا</a:t>
            </a:r>
            <a:r>
              <a:rPr lang="ar-IQ" b="1" dirty="0" smtClean="0">
                <a:solidFill>
                  <a:srgbClr val="FF0000"/>
                </a:solidFill>
              </a:rPr>
              <a:t> </a:t>
            </a:r>
            <a:r>
              <a:rPr lang="en-US" b="1" dirty="0" err="1">
                <a:solidFill>
                  <a:srgbClr val="FF0000"/>
                </a:solidFill>
              </a:rPr>
              <a:t>Coelacanthi</a:t>
            </a:r>
            <a:endParaRPr lang="en-US" dirty="0">
              <a:solidFill>
                <a:srgbClr val="FF0000"/>
              </a:solidFill>
            </a:endParaRPr>
          </a:p>
          <a:p>
            <a:r>
              <a:rPr lang="ar-IQ" b="1" dirty="0">
                <a:solidFill>
                  <a:srgbClr val="0000FF"/>
                </a:solidFill>
              </a:rPr>
              <a:t>الاسماك الرئوية </a:t>
            </a:r>
            <a:r>
              <a:rPr lang="en-US" b="1" dirty="0" smtClean="0">
                <a:solidFill>
                  <a:srgbClr val="0000FF"/>
                </a:solidFill>
              </a:rPr>
              <a:t>(Lungfishes) </a:t>
            </a:r>
            <a:r>
              <a:rPr lang="ar-IQ" b="1" dirty="0" smtClean="0">
                <a:solidFill>
                  <a:srgbClr val="0000FF"/>
                </a:solidFill>
              </a:rPr>
              <a:t>   </a:t>
            </a:r>
            <a:r>
              <a:rPr lang="en-US" b="1" dirty="0" smtClean="0">
                <a:solidFill>
                  <a:srgbClr val="0000FF"/>
                </a:solidFill>
              </a:rPr>
              <a:t>Class</a:t>
            </a:r>
            <a:r>
              <a:rPr lang="en-US" b="1" dirty="0">
                <a:solidFill>
                  <a:srgbClr val="0000FF"/>
                </a:solidFill>
              </a:rPr>
              <a:t> </a:t>
            </a:r>
            <a:r>
              <a:rPr lang="en-US" b="1" dirty="0" err="1">
                <a:solidFill>
                  <a:srgbClr val="0000FF"/>
                </a:solidFill>
              </a:rPr>
              <a:t>Dipneusti</a:t>
            </a:r>
            <a:r>
              <a:rPr lang="en-US" b="1" dirty="0">
                <a:solidFill>
                  <a:srgbClr val="0000FF"/>
                </a:solidFill>
              </a:rPr>
              <a:t> </a:t>
            </a:r>
            <a:endParaRPr lang="en-US" dirty="0">
              <a:solidFill>
                <a:srgbClr val="0000FF"/>
              </a:solidFill>
            </a:endParaRPr>
          </a:p>
          <a:p>
            <a:endParaRPr lang="ar-IQ" sz="3600" dirty="0"/>
          </a:p>
        </p:txBody>
      </p:sp>
    </p:spTree>
    <p:extLst>
      <p:ext uri="{BB962C8B-B14F-4D97-AF65-F5344CB8AC3E}">
        <p14:creationId xmlns:p14="http://schemas.microsoft.com/office/powerpoint/2010/main" val="4168815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ar-IQ" b="1" dirty="0" smtClean="0">
                <a:solidFill>
                  <a:srgbClr val="FF0000"/>
                </a:solidFill>
              </a:rPr>
              <a:t/>
            </a:r>
            <a:br>
              <a:rPr lang="ar-IQ" b="1" dirty="0" smtClean="0">
                <a:solidFill>
                  <a:srgbClr val="FF0000"/>
                </a:solidFill>
              </a:rPr>
            </a:br>
            <a:r>
              <a:rPr lang="ar-IQ" b="1" dirty="0" smtClean="0">
                <a:solidFill>
                  <a:srgbClr val="FF0000"/>
                </a:solidFill>
              </a:rPr>
              <a:t> </a:t>
            </a:r>
            <a:r>
              <a:rPr lang="ar-IQ" b="1" dirty="0">
                <a:solidFill>
                  <a:srgbClr val="FF0000"/>
                </a:solidFill>
              </a:rPr>
              <a:t>الاسماك </a:t>
            </a:r>
            <a:r>
              <a:rPr lang="ar-IQ" b="1" dirty="0" err="1">
                <a:solidFill>
                  <a:srgbClr val="FF0000"/>
                </a:solidFill>
              </a:rPr>
              <a:t>اللافكية</a:t>
            </a:r>
            <a:r>
              <a:rPr lang="en-US" dirty="0">
                <a:solidFill>
                  <a:srgbClr val="FF0000"/>
                </a:solidFill>
              </a:rPr>
              <a:t/>
            </a:r>
            <a:br>
              <a:rPr lang="en-US" dirty="0">
                <a:solidFill>
                  <a:srgbClr val="FF0000"/>
                </a:solidFill>
              </a:rPr>
            </a:br>
            <a:endParaRPr lang="ar-IQ" dirty="0">
              <a:solidFill>
                <a:srgbClr val="FF0000"/>
              </a:solidFill>
            </a:endParaRPr>
          </a:p>
        </p:txBody>
      </p:sp>
      <p:sp>
        <p:nvSpPr>
          <p:cNvPr id="3" name="Content Placeholder 2"/>
          <p:cNvSpPr>
            <a:spLocks noGrp="1"/>
          </p:cNvSpPr>
          <p:nvPr>
            <p:ph idx="1"/>
          </p:nvPr>
        </p:nvSpPr>
        <p:spPr>
          <a:xfrm>
            <a:off x="323528" y="836712"/>
            <a:ext cx="8568952" cy="6021288"/>
          </a:xfrm>
        </p:spPr>
        <p:txBody>
          <a:bodyPr>
            <a:normAutofit lnSpcReduction="10000"/>
          </a:bodyPr>
          <a:lstStyle/>
          <a:p>
            <a:r>
              <a:rPr lang="ar-IQ" b="1" dirty="0"/>
              <a:t>مميزاتها:</a:t>
            </a:r>
            <a:endParaRPr lang="en-US" dirty="0"/>
          </a:p>
          <a:p>
            <a:r>
              <a:rPr lang="ar-IQ" b="1" dirty="0"/>
              <a:t>1-فقريات بدائية لا تمتلك فكوك.</a:t>
            </a:r>
            <a:endParaRPr lang="en-US" dirty="0"/>
          </a:p>
          <a:p>
            <a:r>
              <a:rPr lang="ar-IQ" b="1" dirty="0"/>
              <a:t>2-لجوءها الى امتصاص الغذاء او قشطه.</a:t>
            </a:r>
            <a:endParaRPr lang="en-US" dirty="0"/>
          </a:p>
          <a:p>
            <a:r>
              <a:rPr lang="ar-IQ" b="1" dirty="0"/>
              <a:t>3-تنعدم الزعانف الحوضية وقد تمتلك بعضها زعانف كتفية بدائية.</a:t>
            </a:r>
            <a:endParaRPr lang="en-US" dirty="0"/>
          </a:p>
          <a:p>
            <a:r>
              <a:rPr lang="ar-IQ" b="1" dirty="0"/>
              <a:t>4-الاقواس </a:t>
            </a:r>
            <a:r>
              <a:rPr lang="ar-IQ" b="1" dirty="0" err="1"/>
              <a:t>الغلصمية</a:t>
            </a:r>
            <a:r>
              <a:rPr lang="ar-IQ" b="1" dirty="0"/>
              <a:t> تكون ملتحمة بالقحف العصبي وتقع انسجة الغلاصم </a:t>
            </a:r>
            <a:r>
              <a:rPr lang="ar-IQ" b="1" dirty="0" err="1"/>
              <a:t>والشراين</a:t>
            </a:r>
            <a:r>
              <a:rPr lang="ar-IQ" b="1" dirty="0"/>
              <a:t> </a:t>
            </a:r>
            <a:r>
              <a:rPr lang="ar-IQ" b="1" dirty="0" err="1"/>
              <a:t>الغلصمية</a:t>
            </a:r>
            <a:r>
              <a:rPr lang="ar-IQ" b="1" dirty="0"/>
              <a:t> والاعصاب الى الداخل من الهيكل </a:t>
            </a:r>
            <a:r>
              <a:rPr lang="ar-IQ" b="1" dirty="0" smtClean="0"/>
              <a:t>العظمي.</a:t>
            </a:r>
          </a:p>
          <a:p>
            <a:r>
              <a:rPr lang="ar-IQ" b="1" dirty="0"/>
              <a:t>5- انتشرت هذه الاسماك خلال العصر </a:t>
            </a:r>
            <a:r>
              <a:rPr lang="ar-IQ" b="1" dirty="0" err="1"/>
              <a:t>السيلوري</a:t>
            </a:r>
            <a:r>
              <a:rPr lang="ar-IQ" b="1" dirty="0"/>
              <a:t> </a:t>
            </a:r>
            <a:r>
              <a:rPr lang="ar-IQ" b="1" dirty="0" err="1"/>
              <a:t>والديفوني</a:t>
            </a:r>
            <a:r>
              <a:rPr lang="ar-IQ" b="1" dirty="0"/>
              <a:t> القديم وتناقصت خلال العصر </a:t>
            </a:r>
            <a:r>
              <a:rPr lang="ar-IQ" b="1" dirty="0" err="1"/>
              <a:t>الديفوني</a:t>
            </a:r>
            <a:r>
              <a:rPr lang="ar-IQ" b="1" dirty="0"/>
              <a:t> الاوسط والحديث ولم يتبقى نها الا مجموعتين هما </a:t>
            </a:r>
            <a:r>
              <a:rPr lang="ar-IQ" b="1" dirty="0" err="1"/>
              <a:t>الجلكي</a:t>
            </a:r>
            <a:r>
              <a:rPr lang="ar-IQ" b="1" dirty="0"/>
              <a:t> والجريث (الاسماك الشريرة).</a:t>
            </a:r>
            <a:endParaRPr lang="en-US" dirty="0"/>
          </a:p>
          <a:p>
            <a:endParaRPr lang="ar-IQ" dirty="0"/>
          </a:p>
        </p:txBody>
      </p:sp>
    </p:spTree>
    <p:extLst>
      <p:ext uri="{BB962C8B-B14F-4D97-AF65-F5344CB8AC3E}">
        <p14:creationId xmlns:p14="http://schemas.microsoft.com/office/powerpoint/2010/main" val="191974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ar-IQ" sz="2800" b="1" dirty="0" smtClean="0">
                <a:solidFill>
                  <a:srgbClr val="FF0000"/>
                </a:solidFill>
              </a:rPr>
              <a:t/>
            </a:r>
            <a:br>
              <a:rPr lang="ar-IQ" sz="2800" b="1" dirty="0" smtClean="0">
                <a:solidFill>
                  <a:srgbClr val="FF0000"/>
                </a:solidFill>
              </a:rPr>
            </a:br>
            <a:r>
              <a:rPr lang="ar-IQ" sz="2800" b="1" dirty="0" smtClean="0">
                <a:solidFill>
                  <a:srgbClr val="FF0000"/>
                </a:solidFill>
              </a:rPr>
              <a:t>اولا</a:t>
            </a:r>
            <a:r>
              <a:rPr lang="ar-IQ" sz="2800" b="1" dirty="0">
                <a:solidFill>
                  <a:srgbClr val="FF0000"/>
                </a:solidFill>
              </a:rPr>
              <a:t>: صنف اسماك الجريث (الاسماك الشريرة) </a:t>
            </a:r>
            <a:r>
              <a:rPr lang="en-US" sz="2800" b="1" dirty="0">
                <a:solidFill>
                  <a:srgbClr val="FF0000"/>
                </a:solidFill>
              </a:rPr>
              <a:t>Class</a:t>
            </a:r>
            <a:r>
              <a:rPr lang="en-US" sz="4000" b="1" dirty="0">
                <a:solidFill>
                  <a:srgbClr val="FF0000"/>
                </a:solidFill>
              </a:rPr>
              <a:t>: </a:t>
            </a:r>
            <a:r>
              <a:rPr lang="en-US" sz="3200" b="1" dirty="0" err="1">
                <a:solidFill>
                  <a:srgbClr val="FF0000"/>
                </a:solidFill>
              </a:rPr>
              <a:t>Myxini</a:t>
            </a:r>
            <a:r>
              <a:rPr lang="en-US" sz="3200" b="1" dirty="0">
                <a:solidFill>
                  <a:srgbClr val="FF0000"/>
                </a:solidFill>
              </a:rPr>
              <a:t> </a:t>
            </a:r>
            <a:r>
              <a:rPr lang="en-US" sz="4000" b="1" dirty="0">
                <a:solidFill>
                  <a:srgbClr val="FF0000"/>
                </a:solidFill>
              </a:rPr>
              <a:t/>
            </a:r>
            <a:br>
              <a:rPr lang="en-US" sz="4000" b="1" dirty="0">
                <a:solidFill>
                  <a:srgbClr val="FF0000"/>
                </a:solidFill>
              </a:rPr>
            </a:br>
            <a:endParaRPr lang="ar-IQ" sz="4000" b="1" dirty="0">
              <a:solidFill>
                <a:srgbClr val="FF0000"/>
              </a:solidFill>
            </a:endParaRPr>
          </a:p>
        </p:txBody>
      </p:sp>
      <p:sp>
        <p:nvSpPr>
          <p:cNvPr id="3" name="Content Placeholder 2"/>
          <p:cNvSpPr>
            <a:spLocks noGrp="1"/>
          </p:cNvSpPr>
          <p:nvPr>
            <p:ph idx="1"/>
          </p:nvPr>
        </p:nvSpPr>
        <p:spPr>
          <a:xfrm>
            <a:off x="251520" y="908720"/>
            <a:ext cx="8640960" cy="5949280"/>
          </a:xfrm>
        </p:spPr>
        <p:txBody>
          <a:bodyPr/>
          <a:lstStyle/>
          <a:p>
            <a:endParaRPr lang="ar-IQ" b="1" dirty="0" smtClean="0"/>
          </a:p>
          <a:p>
            <a:r>
              <a:rPr lang="ar-IQ" b="1" dirty="0" smtClean="0">
                <a:solidFill>
                  <a:srgbClr val="FF0000"/>
                </a:solidFill>
              </a:rPr>
              <a:t>مميزاتها</a:t>
            </a:r>
            <a:endParaRPr lang="ar-IQ" b="1" dirty="0">
              <a:solidFill>
                <a:srgbClr val="FF0000"/>
              </a:solidFill>
            </a:endParaRPr>
          </a:p>
          <a:p>
            <a:r>
              <a:rPr lang="ar-IQ" b="1" dirty="0" smtClean="0"/>
              <a:t>1-هناك </a:t>
            </a:r>
            <a:r>
              <a:rPr lang="ar-IQ" b="1" dirty="0"/>
              <a:t>اكثر من 80 نوعاً متواجدة حالياً في المناطق غير الاستوائية وفي اعماق تصل الى 200 متر. </a:t>
            </a:r>
            <a:endParaRPr lang="en-US" dirty="0"/>
          </a:p>
          <a:p>
            <a:r>
              <a:rPr lang="ar-IQ" b="1" dirty="0"/>
              <a:t>2-تمتلك اجسام مرنة ملفتة للانتباه بحيث يمكن عقدها.</a:t>
            </a:r>
            <a:endParaRPr lang="en-US" dirty="0"/>
          </a:p>
          <a:p>
            <a:endParaRPr lang="ar-IQ" dirty="0"/>
          </a:p>
        </p:txBody>
      </p:sp>
    </p:spTree>
    <p:extLst>
      <p:ext uri="{BB962C8B-B14F-4D97-AF65-F5344CB8AC3E}">
        <p14:creationId xmlns:p14="http://schemas.microsoft.com/office/powerpoint/2010/main" val="70509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ar-IQ" b="1" dirty="0" smtClean="0">
                <a:solidFill>
                  <a:srgbClr val="FF0000"/>
                </a:solidFill>
              </a:rPr>
              <a:t/>
            </a:r>
            <a:br>
              <a:rPr lang="ar-IQ" b="1" dirty="0" smtClean="0">
                <a:solidFill>
                  <a:srgbClr val="FF0000"/>
                </a:solidFill>
              </a:rPr>
            </a:br>
            <a:r>
              <a:rPr lang="ar-IQ" b="1" dirty="0" smtClean="0">
                <a:solidFill>
                  <a:srgbClr val="FF0000"/>
                </a:solidFill>
              </a:rPr>
              <a:t>تختلف </a:t>
            </a:r>
            <a:r>
              <a:rPr lang="ar-IQ" b="1" dirty="0">
                <a:solidFill>
                  <a:srgbClr val="FF0000"/>
                </a:solidFill>
              </a:rPr>
              <a:t>اسماك الجريث عن </a:t>
            </a:r>
            <a:r>
              <a:rPr lang="ar-IQ" b="1" dirty="0" err="1">
                <a:solidFill>
                  <a:srgbClr val="FF0000"/>
                </a:solidFill>
              </a:rPr>
              <a:t>الجلكي</a:t>
            </a:r>
            <a:r>
              <a:rPr lang="ar-IQ" b="1" dirty="0">
                <a:solidFill>
                  <a:srgbClr val="FF0000"/>
                </a:solidFill>
              </a:rPr>
              <a:t> </a:t>
            </a:r>
            <a:r>
              <a:rPr lang="en-US" dirty="0">
                <a:solidFill>
                  <a:srgbClr val="FF0000"/>
                </a:solidFill>
              </a:rPr>
              <a:t/>
            </a:r>
            <a:br>
              <a:rPr lang="en-US" dirty="0">
                <a:solidFill>
                  <a:srgbClr val="FF0000"/>
                </a:solidFill>
              </a:rPr>
            </a:br>
            <a:endParaRPr lang="ar-IQ" dirty="0">
              <a:solidFill>
                <a:srgbClr val="FF0000"/>
              </a:solidFill>
            </a:endParaRPr>
          </a:p>
        </p:txBody>
      </p:sp>
      <p:sp>
        <p:nvSpPr>
          <p:cNvPr id="3" name="Content Placeholder 2"/>
          <p:cNvSpPr>
            <a:spLocks noGrp="1"/>
          </p:cNvSpPr>
          <p:nvPr>
            <p:ph idx="1"/>
          </p:nvPr>
        </p:nvSpPr>
        <p:spPr>
          <a:xfrm>
            <a:off x="107504" y="1196752"/>
            <a:ext cx="8856984" cy="5472608"/>
          </a:xfrm>
        </p:spPr>
        <p:txBody>
          <a:bodyPr>
            <a:normAutofit lnSpcReduction="10000"/>
          </a:bodyPr>
          <a:lstStyle/>
          <a:p>
            <a:pPr>
              <a:lnSpc>
                <a:spcPct val="150000"/>
              </a:lnSpc>
            </a:pPr>
            <a:r>
              <a:rPr lang="ar-IQ" b="1" dirty="0" smtClean="0"/>
              <a:t>1-بانها </a:t>
            </a:r>
            <a:r>
              <a:rPr lang="ar-IQ" b="1" dirty="0"/>
              <a:t>بحرية فقط </a:t>
            </a:r>
            <a:endParaRPr lang="en-US" dirty="0"/>
          </a:p>
          <a:p>
            <a:pPr>
              <a:lnSpc>
                <a:spcPct val="150000"/>
              </a:lnSpc>
            </a:pPr>
            <a:r>
              <a:rPr lang="ar-IQ" b="1" dirty="0"/>
              <a:t>2-ولاتمتلك مراحل يرقية </a:t>
            </a:r>
            <a:endParaRPr lang="en-US" dirty="0"/>
          </a:p>
          <a:p>
            <a:pPr>
              <a:lnSpc>
                <a:spcPct val="150000"/>
              </a:lnSpc>
            </a:pPr>
            <a:r>
              <a:rPr lang="ar-IQ" b="1" dirty="0"/>
              <a:t>3-والجهازان التنفسي والحسي غير متطوران فالعيون مثلاً ضامرة وتقع تحت الجلد. هناك قناة شبه دائرية واحدة في الاذن مقارنة بقناتين في </a:t>
            </a:r>
            <a:r>
              <a:rPr lang="ar-IQ" b="1" dirty="0" err="1"/>
              <a:t>الجلكي</a:t>
            </a:r>
            <a:r>
              <a:rPr lang="ar-IQ" b="1" dirty="0"/>
              <a:t>. </a:t>
            </a:r>
            <a:endParaRPr lang="ar-IQ" b="1" dirty="0" smtClean="0"/>
          </a:p>
          <a:p>
            <a:r>
              <a:rPr lang="ar-IQ" b="1" dirty="0"/>
              <a:t>4-يمتلك الجريث </a:t>
            </a:r>
            <a:r>
              <a:rPr lang="ar-IQ" b="1" dirty="0" err="1"/>
              <a:t>مجسات</a:t>
            </a:r>
            <a:r>
              <a:rPr lang="ar-IQ" b="1" dirty="0"/>
              <a:t> طويلة تحيط الفم والفتحة الانفية وهناك 5-15 زوجاً من الغلاصم  يفتح على جانبي الجسم.</a:t>
            </a:r>
            <a:endParaRPr lang="en-US" dirty="0"/>
          </a:p>
          <a:p>
            <a:r>
              <a:rPr lang="ar-IQ" b="1" dirty="0"/>
              <a:t>5- الهيكل غير نامي بشكل جيد ولا اثر لوجود الفقرات.</a:t>
            </a:r>
            <a:endParaRPr lang="en-US" dirty="0"/>
          </a:p>
          <a:p>
            <a:pPr>
              <a:lnSpc>
                <a:spcPct val="150000"/>
              </a:lnSpc>
            </a:pPr>
            <a:endParaRPr lang="en-US" dirty="0"/>
          </a:p>
          <a:p>
            <a:endParaRPr lang="ar-IQ" dirty="0"/>
          </a:p>
        </p:txBody>
      </p:sp>
    </p:spTree>
    <p:extLst>
      <p:ext uri="{BB962C8B-B14F-4D97-AF65-F5344CB8AC3E}">
        <p14:creationId xmlns:p14="http://schemas.microsoft.com/office/powerpoint/2010/main" val="172501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smtClean="0">
                <a:solidFill>
                  <a:srgbClr val="00B050"/>
                </a:solidFill>
              </a:rPr>
              <a:t>الاسماك الشريرة</a:t>
            </a:r>
            <a:r>
              <a:rPr lang="en-US" b="1" dirty="0">
                <a:solidFill>
                  <a:srgbClr val="00B050"/>
                </a:solidFill>
              </a:rPr>
              <a:t> Hag fish </a:t>
            </a:r>
            <a:endParaRPr lang="ar-IQ" b="1" dirty="0">
              <a:solidFill>
                <a:srgbClr val="00B050"/>
              </a:solidFill>
            </a:endParaRP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35985" t="21222" r="11086" b="51763"/>
          <a:stretch/>
        </p:blipFill>
        <p:spPr bwMode="auto">
          <a:xfrm>
            <a:off x="611560" y="1556792"/>
            <a:ext cx="8136904" cy="42484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437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ar-IQ" b="1" dirty="0" smtClean="0">
                <a:solidFill>
                  <a:srgbClr val="0000FF"/>
                </a:solidFill>
              </a:rPr>
              <a:t/>
            </a:r>
            <a:br>
              <a:rPr lang="ar-IQ" b="1" dirty="0" smtClean="0">
                <a:solidFill>
                  <a:srgbClr val="0000FF"/>
                </a:solidFill>
              </a:rPr>
            </a:br>
            <a:r>
              <a:rPr lang="ar-IQ" b="1" dirty="0" smtClean="0">
                <a:solidFill>
                  <a:srgbClr val="0000FF"/>
                </a:solidFill>
              </a:rPr>
              <a:t>ثانياً</a:t>
            </a:r>
            <a:r>
              <a:rPr lang="ar-IQ" b="1" dirty="0">
                <a:solidFill>
                  <a:srgbClr val="0000FF"/>
                </a:solidFill>
              </a:rPr>
              <a:t>: صنف </a:t>
            </a:r>
            <a:r>
              <a:rPr lang="ar-IQ" b="1" dirty="0" err="1">
                <a:solidFill>
                  <a:srgbClr val="0000FF"/>
                </a:solidFill>
              </a:rPr>
              <a:t>الجلكيات</a:t>
            </a:r>
            <a:r>
              <a:rPr lang="ar-IQ" b="1" dirty="0">
                <a:solidFill>
                  <a:srgbClr val="0000FF"/>
                </a:solidFill>
              </a:rPr>
              <a:t> </a:t>
            </a:r>
            <a:r>
              <a:rPr lang="en-US" b="1" dirty="0" err="1">
                <a:solidFill>
                  <a:srgbClr val="0000FF"/>
                </a:solidFill>
              </a:rPr>
              <a:t>Petromyzoni</a:t>
            </a:r>
            <a:r>
              <a:rPr lang="en-US" dirty="0">
                <a:solidFill>
                  <a:srgbClr val="0000FF"/>
                </a:solidFill>
              </a:rPr>
              <a:t/>
            </a:r>
            <a:br>
              <a:rPr lang="en-US" dirty="0">
                <a:solidFill>
                  <a:srgbClr val="0000FF"/>
                </a:solidFill>
              </a:rPr>
            </a:br>
            <a:endParaRPr lang="ar-IQ" dirty="0">
              <a:solidFill>
                <a:srgbClr val="0000FF"/>
              </a:solidFill>
            </a:endParaRPr>
          </a:p>
        </p:txBody>
      </p:sp>
      <p:sp>
        <p:nvSpPr>
          <p:cNvPr id="3" name="Content Placeholder 2"/>
          <p:cNvSpPr>
            <a:spLocks noGrp="1"/>
          </p:cNvSpPr>
          <p:nvPr>
            <p:ph idx="1"/>
          </p:nvPr>
        </p:nvSpPr>
        <p:spPr>
          <a:xfrm>
            <a:off x="179512" y="1124744"/>
            <a:ext cx="8784976" cy="5616624"/>
          </a:xfrm>
        </p:spPr>
        <p:txBody>
          <a:bodyPr>
            <a:normAutofit fontScale="92500" lnSpcReduction="10000"/>
          </a:bodyPr>
          <a:lstStyle/>
          <a:p>
            <a:r>
              <a:rPr lang="ar-IQ" b="1" dirty="0"/>
              <a:t> </a:t>
            </a:r>
            <a:endParaRPr lang="en-US" dirty="0"/>
          </a:p>
          <a:p>
            <a:r>
              <a:rPr lang="ar-IQ" b="1" dirty="0"/>
              <a:t>1-كل انواع </a:t>
            </a:r>
            <a:r>
              <a:rPr lang="ar-IQ" b="1" dirty="0" err="1"/>
              <a:t>الجلكي</a:t>
            </a:r>
            <a:r>
              <a:rPr lang="ar-IQ" b="1" dirty="0"/>
              <a:t> التي بحدود 42 نوعاً باستثناء انواع قليلة تعيش في نصف الكرة الشمالي وضمن خطوط العرض º30 شمال او جنوب خط الاستواء. وغالبيتها تعيش في المياه العذبة وبعض انواعها تهاجر الى البحر لتقضي جزء من دورة حياتها.</a:t>
            </a:r>
            <a:endParaRPr lang="en-US" dirty="0"/>
          </a:p>
          <a:p>
            <a:r>
              <a:rPr lang="ar-IQ" b="1" dirty="0">
                <a:solidFill>
                  <a:srgbClr val="FF0000"/>
                </a:solidFill>
              </a:rPr>
              <a:t>2-تقوم هذه الاسماك بالتطفل على جلد الاسماك الاخرى بمساعدة اللسان العضلي الثاقب المدبب ومع ذلك هناك انواع لا تتغذى ابداً عندما تصل البلوغ وهي اصغر حجماً.</a:t>
            </a:r>
            <a:endParaRPr lang="en-US" dirty="0">
              <a:solidFill>
                <a:srgbClr val="FF0000"/>
              </a:solidFill>
            </a:endParaRPr>
          </a:p>
          <a:p>
            <a:r>
              <a:rPr lang="ar-IQ" b="1" dirty="0"/>
              <a:t>3- يتميز </a:t>
            </a:r>
            <a:r>
              <a:rPr lang="ar-IQ" b="1" dirty="0" err="1"/>
              <a:t>الجلكي</a:t>
            </a:r>
            <a:r>
              <a:rPr lang="ar-IQ" b="1" dirty="0"/>
              <a:t> بانعدام الزعانف الزوجية والحراشف وامتلاكه للزعانف الظهرية والذنبية وهي اسماك شبيهه </a:t>
            </a:r>
            <a:r>
              <a:rPr lang="ar-IQ" b="1" dirty="0" err="1"/>
              <a:t>بالانقليس</a:t>
            </a:r>
            <a:r>
              <a:rPr lang="ar-IQ" b="1" dirty="0"/>
              <a:t> (الاسماك الثعبانية </a:t>
            </a:r>
            <a:r>
              <a:rPr lang="en-US" b="1" dirty="0"/>
              <a:t>eels</a:t>
            </a:r>
            <a:r>
              <a:rPr lang="ar-IQ" b="1" dirty="0"/>
              <a:t>) وذات عيون جانبية وفم بطني بشكل قرص دائري مزود </a:t>
            </a:r>
            <a:r>
              <a:rPr lang="ar-IQ" b="1" dirty="0" err="1"/>
              <a:t>باسنان</a:t>
            </a:r>
            <a:r>
              <a:rPr lang="ar-IQ" b="1" dirty="0"/>
              <a:t> قرنية. الهيكل غضروفي واجسام الفقرات غير ناميه.</a:t>
            </a:r>
            <a:endParaRPr lang="en-US" dirty="0"/>
          </a:p>
          <a:p>
            <a:endParaRPr lang="ar-IQ" dirty="0"/>
          </a:p>
        </p:txBody>
      </p:sp>
    </p:spTree>
    <p:extLst>
      <p:ext uri="{BB962C8B-B14F-4D97-AF65-F5344CB8AC3E}">
        <p14:creationId xmlns:p14="http://schemas.microsoft.com/office/powerpoint/2010/main" val="46315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lstStyle/>
          <a:p>
            <a:endParaRPr lang="ar-IQ" dirty="0"/>
          </a:p>
        </p:txBody>
      </p:sp>
      <p:sp>
        <p:nvSpPr>
          <p:cNvPr id="3" name="Content Placeholder 2"/>
          <p:cNvSpPr>
            <a:spLocks noGrp="1"/>
          </p:cNvSpPr>
          <p:nvPr>
            <p:ph idx="1"/>
          </p:nvPr>
        </p:nvSpPr>
        <p:spPr>
          <a:xfrm>
            <a:off x="323528" y="2996952"/>
            <a:ext cx="8568952" cy="3672408"/>
          </a:xfrm>
        </p:spPr>
        <p:txBody>
          <a:bodyPr>
            <a:normAutofit lnSpcReduction="10000"/>
          </a:bodyPr>
          <a:lstStyle/>
          <a:p>
            <a:pPr algn="just">
              <a:lnSpc>
                <a:spcPct val="150000"/>
              </a:lnSpc>
            </a:pPr>
            <a:r>
              <a:rPr lang="ar-IQ" b="1" dirty="0">
                <a:solidFill>
                  <a:srgbClr val="0000FF"/>
                </a:solidFill>
              </a:rPr>
              <a:t>4-تفقس بيوض </a:t>
            </a:r>
            <a:r>
              <a:rPr lang="ar-IQ" b="1" dirty="0" err="1">
                <a:solidFill>
                  <a:srgbClr val="0000FF"/>
                </a:solidFill>
              </a:rPr>
              <a:t>الجلكي</a:t>
            </a:r>
            <a:r>
              <a:rPr lang="ar-IQ" b="1" dirty="0">
                <a:solidFill>
                  <a:srgbClr val="0000FF"/>
                </a:solidFill>
              </a:rPr>
              <a:t> عن يرقات تسمى </a:t>
            </a:r>
            <a:r>
              <a:rPr lang="ar-IQ" b="1" dirty="0" err="1">
                <a:solidFill>
                  <a:srgbClr val="0000FF"/>
                </a:solidFill>
              </a:rPr>
              <a:t>الاموسيت</a:t>
            </a:r>
            <a:r>
              <a:rPr lang="ar-IQ" b="1" dirty="0">
                <a:solidFill>
                  <a:srgbClr val="0000FF"/>
                </a:solidFill>
              </a:rPr>
              <a:t> والتي لا تختلف عن الاسماك البالغة الا في طريقة التغذية بالترشيح للمواد العضوية من القاع </a:t>
            </a:r>
            <a:r>
              <a:rPr lang="ar-IQ" b="1" dirty="0" err="1">
                <a:solidFill>
                  <a:srgbClr val="0000FF"/>
                </a:solidFill>
              </a:rPr>
              <a:t>وتتستمر</a:t>
            </a:r>
            <a:r>
              <a:rPr lang="ar-IQ" b="1" dirty="0">
                <a:solidFill>
                  <a:srgbClr val="0000FF"/>
                </a:solidFill>
              </a:rPr>
              <a:t> لمدة تصل الى خمس سنوات لتصل الى دور البلوغ وعندها تنقطع عن التغذية حتى تنضج وتتزاوج وتموت. </a:t>
            </a:r>
            <a:endParaRPr lang="en-US" dirty="0">
              <a:solidFill>
                <a:srgbClr val="0000FF"/>
              </a:solidFill>
            </a:endParaRPr>
          </a:p>
          <a:p>
            <a:pPr algn="just"/>
            <a:endParaRPr lang="ar-IQ" dirty="0"/>
          </a:p>
        </p:txBody>
      </p:sp>
      <p:pic>
        <p:nvPicPr>
          <p:cNvPr id="4" name="Picture 3"/>
          <p:cNvPicPr/>
          <p:nvPr/>
        </p:nvPicPr>
        <p:blipFill rotWithShape="1">
          <a:blip r:embed="rId2">
            <a:extLst>
              <a:ext uri="{28A0092B-C50C-407E-A947-70E740481C1C}">
                <a14:useLocalDpi xmlns:a14="http://schemas.microsoft.com/office/drawing/2010/main" val="0"/>
              </a:ext>
            </a:extLst>
          </a:blip>
          <a:srcRect l="29113" t="34504" r="10307" b="42116"/>
          <a:stretch/>
        </p:blipFill>
        <p:spPr bwMode="auto">
          <a:xfrm>
            <a:off x="539552" y="620688"/>
            <a:ext cx="8136904" cy="20162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94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r>
              <a:rPr lang="ar-IQ" sz="3600" b="1" dirty="0" smtClean="0">
                <a:solidFill>
                  <a:srgbClr val="0000FF"/>
                </a:solidFill>
              </a:rPr>
              <a:t/>
            </a:r>
            <a:br>
              <a:rPr lang="ar-IQ" sz="3600" b="1" dirty="0" smtClean="0">
                <a:solidFill>
                  <a:srgbClr val="0000FF"/>
                </a:solidFill>
              </a:rPr>
            </a:br>
            <a:r>
              <a:rPr lang="ar-IQ" sz="3600" b="1" dirty="0" smtClean="0">
                <a:solidFill>
                  <a:srgbClr val="0000FF"/>
                </a:solidFill>
              </a:rPr>
              <a:t>ثالثاً</a:t>
            </a:r>
            <a:r>
              <a:rPr lang="ar-IQ" sz="3600" b="1" dirty="0">
                <a:solidFill>
                  <a:srgbClr val="0000FF"/>
                </a:solidFill>
              </a:rPr>
              <a:t>: الاسماك الغضروفية </a:t>
            </a:r>
            <a:r>
              <a:rPr lang="en-US" sz="3600" b="1" dirty="0">
                <a:solidFill>
                  <a:srgbClr val="0000FF"/>
                </a:solidFill>
              </a:rPr>
              <a:t>Class: </a:t>
            </a:r>
            <a:r>
              <a:rPr lang="en-US" sz="3600" b="1" dirty="0" err="1">
                <a:solidFill>
                  <a:srgbClr val="0000FF"/>
                </a:solidFill>
              </a:rPr>
              <a:t>Elasmobranchii</a:t>
            </a:r>
            <a:r>
              <a:rPr lang="en-US" sz="3600" dirty="0">
                <a:solidFill>
                  <a:srgbClr val="0000FF"/>
                </a:solidFill>
              </a:rPr>
              <a:t/>
            </a:r>
            <a:br>
              <a:rPr lang="en-US" sz="3600" dirty="0">
                <a:solidFill>
                  <a:srgbClr val="0000FF"/>
                </a:solidFill>
              </a:rPr>
            </a:br>
            <a:endParaRPr lang="ar-IQ" sz="3600" dirty="0">
              <a:solidFill>
                <a:srgbClr val="0000FF"/>
              </a:solidFill>
            </a:endParaRPr>
          </a:p>
        </p:txBody>
      </p:sp>
      <p:sp>
        <p:nvSpPr>
          <p:cNvPr id="3" name="Content Placeholder 2"/>
          <p:cNvSpPr>
            <a:spLocks noGrp="1"/>
          </p:cNvSpPr>
          <p:nvPr>
            <p:ph idx="1"/>
          </p:nvPr>
        </p:nvSpPr>
        <p:spPr>
          <a:xfrm>
            <a:off x="179512" y="1124744"/>
            <a:ext cx="8784976" cy="5616624"/>
          </a:xfrm>
        </p:spPr>
        <p:txBody>
          <a:bodyPr>
            <a:normAutofit fontScale="85000" lnSpcReduction="10000"/>
          </a:bodyPr>
          <a:lstStyle/>
          <a:p>
            <a:r>
              <a:rPr lang="ar-IQ" b="1" dirty="0"/>
              <a:t> </a:t>
            </a:r>
            <a:endParaRPr lang="en-US" dirty="0"/>
          </a:p>
          <a:p>
            <a:pPr>
              <a:lnSpc>
                <a:spcPct val="160000"/>
              </a:lnSpc>
            </a:pPr>
            <a:r>
              <a:rPr lang="ar-IQ" b="1" dirty="0"/>
              <a:t>1-يضم هذا الصنف </a:t>
            </a:r>
            <a:r>
              <a:rPr lang="ar-IQ" b="1" dirty="0" smtClean="0"/>
              <a:t>ما يزيد </a:t>
            </a:r>
            <a:r>
              <a:rPr lang="ar-IQ" b="1" dirty="0"/>
              <a:t>على 1370 نوعاً من </a:t>
            </a:r>
            <a:r>
              <a:rPr lang="ar-IQ" b="1" dirty="0" err="1"/>
              <a:t>الكواسج</a:t>
            </a:r>
            <a:r>
              <a:rPr lang="ar-IQ" b="1" dirty="0"/>
              <a:t> </a:t>
            </a:r>
            <a:r>
              <a:rPr lang="ar-IQ" b="1" dirty="0" err="1"/>
              <a:t>والقوابع</a:t>
            </a:r>
            <a:r>
              <a:rPr lang="ar-IQ" b="1" dirty="0"/>
              <a:t> وهي المجموعة التي كان الاعتقاد السائد انها من المجاميع البدائية.</a:t>
            </a:r>
            <a:endParaRPr lang="en-US" dirty="0"/>
          </a:p>
          <a:p>
            <a:pPr>
              <a:lnSpc>
                <a:spcPct val="160000"/>
              </a:lnSpc>
            </a:pPr>
            <a:r>
              <a:rPr lang="ar-IQ" b="1" dirty="0"/>
              <a:t>2-غالبيتها بحرية الا ان هناك انواعا قليلة تعيش في المياه العذبة.</a:t>
            </a:r>
            <a:endParaRPr lang="en-US" dirty="0"/>
          </a:p>
          <a:p>
            <a:pPr>
              <a:lnSpc>
                <a:spcPct val="160000"/>
              </a:lnSpc>
            </a:pPr>
            <a:r>
              <a:rPr lang="ar-IQ" b="1" dirty="0"/>
              <a:t>3-الهيكل غضروفي مع وجود حراشف من </a:t>
            </a:r>
            <a:r>
              <a:rPr lang="ar-IQ" b="1" dirty="0" smtClean="0"/>
              <a:t>النوع الدرعي </a:t>
            </a:r>
            <a:r>
              <a:rPr lang="en-US" b="1" dirty="0" err="1"/>
              <a:t>placoid</a:t>
            </a:r>
            <a:r>
              <a:rPr lang="en-US" b="1" dirty="0"/>
              <a:t> scales</a:t>
            </a:r>
            <a:r>
              <a:rPr lang="ar-IQ" b="1" dirty="0"/>
              <a:t> مع وجود اسنان في الفكوك وقد يستخدم صف واحد من الاسنان في التغذية او عدة صفوف معاً ومن اكثر التطورات </a:t>
            </a:r>
            <a:r>
              <a:rPr lang="ar-IQ" b="1" dirty="0" err="1"/>
              <a:t>الملفته</a:t>
            </a:r>
            <a:r>
              <a:rPr lang="ar-IQ" b="1" dirty="0"/>
              <a:t> للانتباه هو امتلاك قرش النمر على اسنان قاطعة بدلاً من النابية التي تميز اكثر القروش.</a:t>
            </a:r>
            <a:endParaRPr lang="en-US" dirty="0"/>
          </a:p>
          <a:p>
            <a:endParaRPr lang="ar-IQ" dirty="0"/>
          </a:p>
        </p:txBody>
      </p:sp>
    </p:spTree>
    <p:extLst>
      <p:ext uri="{BB962C8B-B14F-4D97-AF65-F5344CB8AC3E}">
        <p14:creationId xmlns:p14="http://schemas.microsoft.com/office/powerpoint/2010/main" val="719457480"/>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301</Words>
  <Application>Microsoft Office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سمة Office</vt:lpstr>
      <vt:lpstr> المجاميع الرئيسية للاسماك </vt:lpstr>
      <vt:lpstr>يضم فوق صنف الاسماك Pisces حاليا ثمانية اصناف وتشمل:</vt:lpstr>
      <vt:lpstr>  الاسماك اللافكية </vt:lpstr>
      <vt:lpstr> اولا: صنف اسماك الجريث (الاسماك الشريرة) Class: Myxini  </vt:lpstr>
      <vt:lpstr> تختلف اسماك الجريث عن الجلكي  </vt:lpstr>
      <vt:lpstr>الاسماك الشريرة Hag fish </vt:lpstr>
      <vt:lpstr> ثانياً: صنف الجلكيات Petromyzoni </vt:lpstr>
      <vt:lpstr>PowerPoint Presentation</vt:lpstr>
      <vt:lpstr> ثالثاً: الاسماك الغضروفية Class: Elasmobranchii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المجاميع الرئيسية للاسماك </dc:title>
  <dc:creator>Rajaa</dc:creator>
  <cp:lastModifiedBy>Rajaa</cp:lastModifiedBy>
  <cp:revision>7</cp:revision>
  <dcterms:created xsi:type="dcterms:W3CDTF">2019-10-14T01:31:54Z</dcterms:created>
  <dcterms:modified xsi:type="dcterms:W3CDTF">2019-11-04T05:34:12Z</dcterms:modified>
</cp:coreProperties>
</file>